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262" r:id="rId2"/>
    <p:sldId id="281" r:id="rId3"/>
    <p:sldId id="277" r:id="rId4"/>
    <p:sldId id="282" r:id="rId5"/>
    <p:sldId id="263" r:id="rId6"/>
    <p:sldId id="268" r:id="rId7"/>
    <p:sldId id="264" r:id="rId8"/>
    <p:sldId id="265" r:id="rId9"/>
    <p:sldId id="266" r:id="rId10"/>
    <p:sldId id="267" r:id="rId11"/>
    <p:sldId id="279" r:id="rId12"/>
    <p:sldId id="269" r:id="rId13"/>
    <p:sldId id="270" r:id="rId14"/>
    <p:sldId id="271" r:id="rId15"/>
    <p:sldId id="272" r:id="rId16"/>
    <p:sldId id="273" r:id="rId17"/>
    <p:sldId id="280" r:id="rId18"/>
    <p:sldId id="274" r:id="rId19"/>
    <p:sldId id="275" r:id="rId20"/>
    <p:sldId id="278" r:id="rId21"/>
    <p:sldId id="276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0015"/>
    <a:srgbClr val="0078B4"/>
    <a:srgbClr val="992426"/>
  </p:clrMru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795" autoAdjust="0"/>
    <p:restoredTop sz="90929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8F4387-F752-454D-9F71-9B2C62055336}" type="slidenum">
              <a:rPr lang="en-GB" altLang="is-IS"/>
              <a:pPr/>
              <a:t>‹#›</a:t>
            </a:fld>
            <a:endParaRPr lang="en-GB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 noProof="0" smtClean="0"/>
              <a:t>Click to edit Master text styles</a:t>
            </a:r>
          </a:p>
          <a:p>
            <a:pPr lvl="1"/>
            <a:r>
              <a:rPr lang="en-GB" altLang="is-IS" noProof="0" smtClean="0"/>
              <a:t>Second level</a:t>
            </a:r>
          </a:p>
          <a:p>
            <a:pPr lvl="2"/>
            <a:r>
              <a:rPr lang="en-GB" altLang="is-IS" noProof="0" smtClean="0"/>
              <a:t>Third level</a:t>
            </a:r>
          </a:p>
          <a:p>
            <a:pPr lvl="3"/>
            <a:r>
              <a:rPr lang="en-GB" altLang="is-IS" noProof="0" smtClean="0"/>
              <a:t>Fourth level</a:t>
            </a:r>
          </a:p>
          <a:p>
            <a:pPr lvl="4"/>
            <a:r>
              <a:rPr lang="en-GB" altLang="is-I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 altLang="is-I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195CB-E1A1-43B1-A8D7-A8F5E532E9D7}" type="slidenum">
              <a:rPr lang="en-GB" altLang="is-IS"/>
              <a:pPr/>
              <a:t>‹#›</a:t>
            </a:fld>
            <a:endParaRPr lang="en-GB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92F808-27D9-4A57-BFC9-C1FA1217937E}" type="slidenum">
              <a:rPr lang="is-IS" altLang="is-IS"/>
              <a:pPr/>
              <a:t>1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2C07E0-F3BA-4E78-BDAF-576C0CEAF92B}" type="slidenum">
              <a:rPr lang="is-IS" altLang="is-IS"/>
              <a:pPr/>
              <a:t>16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Opna skjal og sýna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12F946-E521-4BB2-865B-36A642E8F762}" type="slidenum">
              <a:rPr lang="is-IS" altLang="is-IS"/>
              <a:pPr/>
              <a:t>18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66FA7E-A35E-4B1D-AD4A-67CCCB88C66B}" type="slidenum">
              <a:rPr lang="is-IS" altLang="is-IS"/>
              <a:pPr/>
              <a:t>5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Undantekning ef í beinu framhaldi af slysi: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Heilsugæsluþjónusta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Komur á sjúkrahús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Komur til sérgreinalækna á sjúkrahúsum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Komur til sérgreinalækna utan sjúkrahúsa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Rannsóknir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Geisla- og myndgreiningar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CDBC82-3007-4201-9A7E-F5B40D6CBF2E}" type="slidenum">
              <a:rPr lang="is-IS" altLang="is-IS"/>
              <a:pPr/>
              <a:t>6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Þangað til að uppskiptingunni er lokið, þ.e. að búið er að aðskilja kerfi SÍ og TR að fullu, er ekki hægt að fara B2B leiðina. 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Ástæðan er sú að TR býður ekki upp á sólarhringsvöktun. Nauðsynlegt ef e-ð bilar, t.d. á Slysó eða Læknavaktinni, að hægt sé að afgreiða málið hratt og örugglega. 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Getur orðið vandamál hjá þeim sem fara til læknis oftar en einu sinni sama dag eða á stuttum tíma. Þá getur viðkomandi þurft að greiða meira en hann hefði annars gert. 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Ef SÍ er ekki búinn að afgreiða fyrri bunkann þá verður (stöðuskeyti) viðkomandi vitlaust.</a:t>
            </a:r>
          </a:p>
          <a:p>
            <a:pPr eaLnBrk="1" hangingPunct="1"/>
            <a:r>
              <a:rPr lang="is-IS" altLang="is-IS" u="sng" smtClean="0">
                <a:latin typeface="Arial" charset="0"/>
                <a:ea typeface="ＭＳ Ｐゴシック" pitchFamily="1" charset="-128"/>
              </a:rPr>
              <a:t>Unnið er að bráðabirgðalausn á þessu í kerfunum.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Þess vegna verða bunkar að berast örar en verið hefur.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8893D4-C885-4C7B-8801-364A0D8B7307}" type="slidenum">
              <a:rPr lang="is-IS" altLang="is-IS"/>
              <a:pPr/>
              <a:t>7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Ef </a:t>
            </a:r>
            <a:r>
              <a:rPr lang="is-IS" altLang="is-IS" u="sng" smtClean="0">
                <a:latin typeface="Arial" charset="0"/>
                <a:ea typeface="ＭＳ Ｐゴシック" pitchFamily="1" charset="-128"/>
              </a:rPr>
              <a:t>staða einstaklinga breytist</a:t>
            </a:r>
            <a:r>
              <a:rPr lang="is-IS" altLang="is-IS" smtClean="0">
                <a:latin typeface="Arial" charset="0"/>
                <a:ea typeface="ＭＳ Ｐゴシック" pitchFamily="1" charset="-128"/>
              </a:rPr>
              <a:t> er það gert með þeim hætti að það komi einstaklingnum sem best.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A662B2-0372-4409-9AA6-D75F12AD8110}" type="slidenum">
              <a:rPr lang="is-IS" altLang="is-IS"/>
              <a:pPr/>
              <a:t>10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Lágmarksfjárhæð er greidd hvort sem einstaklingur er búinn að greiða að fullu í afsláttarstofninn eða ekki.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Ef þú veikist og hefur ekki verið hjá lækni: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	- þá greiðir þú fyrst 24.600,- kr. í fyrsta mánuðinum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	-eftir það 4.100,- kr. í hverjum mánuði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	-það helst þangað til það kemur aftur „stopp“ og þú ferð ekki lengur til læknis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	-ef þú sleppir úr einum mánuði þá safnast þessar 4.100,- kr. saman – þú þarft þ.a.l. að greiða 	þá 8.200,- kr. 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Greiðslur reiknast 5 mánuði </a:t>
            </a:r>
            <a:r>
              <a:rPr lang="is-IS" altLang="is-IS" u="sng" smtClean="0">
                <a:latin typeface="Arial" charset="0"/>
                <a:ea typeface="ＭＳ Ｐゴシック" pitchFamily="1" charset="-128"/>
              </a:rPr>
              <a:t>áður en GTK </a:t>
            </a:r>
            <a:r>
              <a:rPr lang="is-IS" altLang="is-IS" smtClean="0">
                <a:latin typeface="Arial" charset="0"/>
                <a:ea typeface="ＭＳ Ｐゴシック" pitchFamily="1" charset="-128"/>
              </a:rPr>
              <a:t>tekur gildi (þ.e. einstaklingar byrja ekki á „núlli“ í nýja kerfinu)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5B3916-3263-4BAC-BB42-204CA0D877CF}" type="slidenum">
              <a:rPr lang="is-IS" altLang="is-IS"/>
              <a:pPr/>
              <a:t>12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313A60-EAC5-49F1-B4A4-520A3879726C}" type="slidenum">
              <a:rPr lang="is-IS" altLang="is-IS"/>
              <a:pPr/>
              <a:t>13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Útskýra 90/60 regluna</a:t>
            </a:r>
          </a:p>
          <a:p>
            <a:pPr eaLnBrk="1" hangingPunct="1"/>
            <a:r>
              <a:rPr lang="is-IS" altLang="is-IS" u="sng" smtClean="0">
                <a:latin typeface="Arial" charset="0"/>
                <a:ea typeface="ＭＳ Ｐゴシック" pitchFamily="1" charset="-128"/>
              </a:rPr>
              <a:t>Opna í Excel „Hvað á ég að greiða skjalið“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Gjaldskrá GTK er einfaldari en hún er í núverandi kerfi.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Hættum að nota fast gjald + prósentur. Mismunandi afslættir hætta. Gagnsærra kerfi fyrir sjúklinga að skilja (og okkur að útskýra).</a:t>
            </a:r>
          </a:p>
          <a:p>
            <a:pPr eaLnBrk="1" hangingPunct="1"/>
            <a:endParaRPr lang="is-IS" altLang="is-IS" smtClean="0">
              <a:latin typeface="Arial" charset="0"/>
              <a:ea typeface="ＭＳ Ｐゴシック" pitchFamily="1" charset="-128"/>
            </a:endParaRP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GTK: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-Fast gjald eða prósenta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-ALM / AÐR</a:t>
            </a:r>
          </a:p>
          <a:p>
            <a:pPr eaLnBrk="1" hangingPunct="1"/>
            <a:r>
              <a:rPr lang="is-IS" altLang="is-IS" smtClean="0">
                <a:latin typeface="Arial" charset="0"/>
                <a:ea typeface="ＭＳ Ｐゴシック" pitchFamily="1" charset="-128"/>
              </a:rPr>
              <a:t>         -ath. að BAUM geta verið í 0 (þó svo að AÐR greiði)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D27989-F9B3-4973-B1B7-023A2361ACC5}" type="slidenum">
              <a:rPr lang="is-IS" altLang="is-IS"/>
              <a:pPr/>
              <a:t>14</a:t>
            </a:fld>
            <a:endParaRPr lang="is-IS" alt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s-IS" smtClean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4D8838-AC56-4DC3-946B-C28C10FEA3C6}" type="slidenum">
              <a:rPr lang="is-IS" altLang="is-IS"/>
              <a:pPr/>
              <a:t>15</a:t>
            </a:fld>
            <a:endParaRPr lang="is-IS" alt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jukratryggingarMerkiA#DF6A6.ai                                000DF69DMacBookSonia                   C475D884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0"/>
            <a:ext cx="328295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0"/>
            <a:ext cx="76200" cy="1066800"/>
          </a:xfrm>
          <a:prstGeom prst="rect">
            <a:avLst/>
          </a:prstGeom>
          <a:solidFill>
            <a:srgbClr val="0078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is-IS" smtClean="0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76200" y="0"/>
            <a:ext cx="914400" cy="76200"/>
          </a:xfrm>
          <a:prstGeom prst="rect">
            <a:avLst/>
          </a:prstGeom>
          <a:solidFill>
            <a:srgbClr val="F2001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is-IS" altLang="is-IS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altLang="is-IS" noProof="0" smtClean="0"/>
              <a:t>Lore ipsum dolor si amet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14800"/>
            <a:ext cx="7772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i="1"/>
            </a:lvl1pPr>
          </a:lstStyle>
          <a:p>
            <a:pPr lvl="0"/>
            <a:r>
              <a:rPr lang="pt-BR" altLang="is-IS" noProof="0" smtClean="0"/>
              <a:t>Consectetuer adipiscing elit, sed diam</a:t>
            </a:r>
            <a:endParaRPr lang="en-GB" altLang="is-I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6400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3086100" cy="4953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00" y="1600200"/>
            <a:ext cx="3086100" cy="4953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 smtClean="0"/>
              <a:t>Lore ipsum dolor si amet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6324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 smtClean="0"/>
              <a:t>Click to edit Master text styles</a:t>
            </a:r>
          </a:p>
          <a:p>
            <a:pPr lvl="1"/>
            <a:r>
              <a:rPr lang="en-GB" altLang="is-IS" smtClean="0"/>
              <a:t>Second level</a:t>
            </a:r>
          </a:p>
          <a:p>
            <a:pPr lvl="2"/>
            <a:r>
              <a:rPr lang="en-GB" altLang="is-IS" smtClean="0"/>
              <a:t>Third level</a:t>
            </a:r>
          </a:p>
          <a:p>
            <a:pPr lvl="3"/>
            <a:r>
              <a:rPr lang="en-GB" altLang="is-IS" smtClean="0"/>
              <a:t>Fourth level</a:t>
            </a:r>
          </a:p>
          <a:p>
            <a:pPr lvl="4"/>
            <a:r>
              <a:rPr lang="en-GB" altLang="is-IS" smtClean="0"/>
              <a:t>Fifth level</a:t>
            </a:r>
          </a:p>
        </p:txBody>
      </p:sp>
      <p:pic>
        <p:nvPicPr>
          <p:cNvPr id="1028" name="Picture 7" descr="SjukratryggingarMerki_skja.png                                 000DF69DMacBookSonia                   C475D884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2800" y="5486400"/>
            <a:ext cx="155733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8"/>
          <p:cNvSpPr>
            <a:spLocks noChangeArrowheads="1"/>
          </p:cNvSpPr>
          <p:nvPr userDrawn="1"/>
        </p:nvSpPr>
        <p:spPr bwMode="auto">
          <a:xfrm>
            <a:off x="0" y="0"/>
            <a:ext cx="76200" cy="1066800"/>
          </a:xfrm>
          <a:prstGeom prst="rect">
            <a:avLst/>
          </a:prstGeom>
          <a:solidFill>
            <a:srgbClr val="0078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is-IS" smtClean="0"/>
          </a:p>
        </p:txBody>
      </p:sp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76200" y="0"/>
            <a:ext cx="914400" cy="76200"/>
          </a:xfrm>
          <a:prstGeom prst="rect">
            <a:avLst/>
          </a:prstGeom>
          <a:solidFill>
            <a:srgbClr val="F2001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is-IS" altLang="is-I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anose="020B0604030504040204" pitchFamily="34" charset="0"/>
          <a:ea typeface="Osaka" pitchFamily="1" charset="-128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jukra.i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Nýtt greiðsluþátttökukerfi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Kynning – sjúkraþjálfarar, iðjuþjálfarar og talmeinafræðingar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424863" cy="1143000"/>
          </a:xfrm>
        </p:spPr>
        <p:txBody>
          <a:bodyPr/>
          <a:lstStyle/>
          <a:p>
            <a:pPr eaLnBrk="1" hangingPunct="1"/>
            <a:r>
              <a:rPr lang="is-IS" altLang="is-IS" smtClean="0"/>
              <a:t>Hvað greiða einstaklingar í GÞK?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s-IS" altLang="is-IS" sz="1600" smtClean="0"/>
              <a:t>Almennur - (ALM 18-66 ára)</a:t>
            </a:r>
          </a:p>
          <a:p>
            <a:pPr lvl="2" eaLnBrk="1" hangingPunct="1"/>
            <a:r>
              <a:rPr lang="is-IS" altLang="is-IS" sz="1600" smtClean="0"/>
              <a:t>Almennir greiða 90% af heildarverði reiknings. Þó aldrei meira en hámarksgreiðslu.</a:t>
            </a:r>
          </a:p>
          <a:p>
            <a:pPr eaLnBrk="1" hangingPunct="1"/>
            <a:r>
              <a:rPr lang="is-IS" altLang="is-IS" sz="1600" smtClean="0"/>
              <a:t>Aðrir</a:t>
            </a:r>
          </a:p>
          <a:p>
            <a:pPr lvl="2" eaLnBrk="1" hangingPunct="1"/>
            <a:r>
              <a:rPr lang="is-IS" altLang="is-IS" sz="1600" smtClean="0"/>
              <a:t>OR - örorkulífeyrisþegi</a:t>
            </a:r>
          </a:p>
          <a:p>
            <a:pPr lvl="2" eaLnBrk="1" hangingPunct="1"/>
            <a:r>
              <a:rPr lang="is-IS" altLang="is-IS" sz="1600" smtClean="0"/>
              <a:t>ELLI – ellilífeyrisþegi (almennt frá 67 ára aldri)</a:t>
            </a:r>
          </a:p>
          <a:p>
            <a:pPr lvl="2" eaLnBrk="1" hangingPunct="1"/>
            <a:r>
              <a:rPr lang="is-IS" altLang="is-IS" sz="1600" smtClean="0"/>
              <a:t>Aðrir greiða 60% af heildarverði reiknings. Þó aldrei meira en hámarksgreiðslu.</a:t>
            </a:r>
          </a:p>
          <a:p>
            <a:pPr eaLnBrk="1" hangingPunct="1"/>
            <a:r>
              <a:rPr lang="is-IS" altLang="is-IS" sz="1600" smtClean="0"/>
              <a:t>BARN – barn, 0 til og með 17 ára</a:t>
            </a:r>
          </a:p>
          <a:p>
            <a:pPr lvl="2" eaLnBrk="1" hangingPunct="1"/>
            <a:r>
              <a:rPr lang="is-IS" altLang="is-IS" sz="1600" smtClean="0"/>
              <a:t>Börn með sama fjölskyldunúmer safna upp í sameiginlegan afsláttarstofn</a:t>
            </a:r>
          </a:p>
          <a:p>
            <a:pPr lvl="2" eaLnBrk="1" hangingPunct="1"/>
            <a:r>
              <a:rPr lang="is-IS" altLang="is-IS" sz="1600" smtClean="0"/>
              <a:t>Börn eru almennt gjaldfrjáls – nema hjá sérfræðilæknum, gjaldfrjáls með tilvísun, annars er greitt 30% af heildarverði.</a:t>
            </a:r>
          </a:p>
          <a:p>
            <a:pPr lvl="2" eaLnBrk="1" hangingPunct="1"/>
            <a:r>
              <a:rPr lang="is-IS" altLang="is-IS" sz="1600" smtClean="0"/>
              <a:t>Börn undir tveggja ára – alltaf gjaldfrjáls</a:t>
            </a:r>
          </a:p>
          <a:p>
            <a:pPr eaLnBrk="1" hangingPunct="1"/>
            <a:r>
              <a:rPr lang="is-IS" altLang="is-IS" sz="1600" smtClean="0"/>
              <a:t>BAUM - barn með umönnunarmat. </a:t>
            </a:r>
          </a:p>
          <a:p>
            <a:pPr lvl="2" eaLnBrk="1" hangingPunct="1"/>
            <a:r>
              <a:rPr lang="is-IS" altLang="is-IS" sz="1600" smtClean="0"/>
              <a:t>Alltaf gjaldfrjáls</a:t>
            </a:r>
          </a:p>
          <a:p>
            <a:pPr lvl="2" eaLnBrk="1" hangingPunct="1"/>
            <a:endParaRPr lang="is-IS" altLang="is-I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mtClean="0"/>
              <a:t>Hvað greiða einstaklingar í GÞK?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s-IS" altLang="is-IS" smtClean="0"/>
              <a:t>Ef einstaklingur verður 18 ára í mánuðinum greiðir hann sem ALM frá og með fyrsta degi næsta mánaðar.</a:t>
            </a:r>
          </a:p>
          <a:p>
            <a:pPr lvl="2" eaLnBrk="1" hangingPunct="1"/>
            <a:r>
              <a:rPr lang="is-IS" altLang="is-IS" smtClean="0"/>
              <a:t>Dæmi; Barn verður 18 ára 15. febrúar – breytist í ALM 1. mars.</a:t>
            </a:r>
          </a:p>
          <a:p>
            <a:pPr lvl="1" eaLnBrk="1" hangingPunct="1"/>
            <a:r>
              <a:rPr lang="is-IS" altLang="is-IS" smtClean="0"/>
              <a:t>Ef einstaklingur verður OR, ELLI, BAUM greiðir hann skv. viðeigandi stöðu frá fyrsta degi þess mánaðar sem staðan breytist.</a:t>
            </a:r>
          </a:p>
          <a:p>
            <a:pPr lvl="2" eaLnBrk="1" hangingPunct="1"/>
            <a:r>
              <a:rPr lang="is-IS" altLang="is-IS" smtClean="0"/>
              <a:t>ALM verður OR 15. febrúar – greiðir sem OR frá 1. febrúar.</a:t>
            </a:r>
          </a:p>
          <a:p>
            <a:endParaRPr lang="is-IS" altLang="is-I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Hvað greiða einstaklingar í GTK?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s-IS" dirty="0"/>
              <a:t>Tekið verður tillit til greiðslusögu einstaklinga fyrir gildistöku nýs </a:t>
            </a:r>
            <a:r>
              <a:rPr lang="is-IS" dirty="0" smtClean="0"/>
              <a:t>greiðsluþátttökukerfis.</a:t>
            </a:r>
          </a:p>
          <a:p>
            <a:pPr eaLnBrk="1" hangingPunct="1">
              <a:defRPr/>
            </a:pPr>
            <a:r>
              <a:rPr lang="is-IS" dirty="0" smtClean="0"/>
              <a:t>Skoðað </a:t>
            </a:r>
            <a:r>
              <a:rPr lang="is-IS" dirty="0"/>
              <a:t>verður hvað greitt hefur verið fyrir heilbrigðisþjónustu á tímabilinu 1. desember 2016 – 30. apríl 2017.  </a:t>
            </a:r>
          </a:p>
          <a:p>
            <a:pPr eaLnBrk="1" hangingPunct="1">
              <a:defRPr/>
            </a:pPr>
            <a:r>
              <a:rPr lang="is-IS" b="1" u="sng" dirty="0" smtClean="0"/>
              <a:t>Hámarksgreiðsla</a:t>
            </a:r>
            <a:r>
              <a:rPr lang="is-IS" b="1" dirty="0" smtClean="0"/>
              <a:t> :</a:t>
            </a:r>
          </a:p>
          <a:p>
            <a:pPr lvl="1" eaLnBrk="1" hangingPunct="1">
              <a:defRPr/>
            </a:pPr>
            <a:r>
              <a:rPr lang="is-IS" b="1" dirty="0" smtClean="0"/>
              <a:t>ALM 24.600,-</a:t>
            </a:r>
          </a:p>
          <a:p>
            <a:pPr lvl="1" eaLnBrk="1" hangingPunct="1">
              <a:defRPr/>
            </a:pPr>
            <a:r>
              <a:rPr lang="is-IS" b="1" dirty="0" smtClean="0"/>
              <a:t>AÐR 16.400,-</a:t>
            </a:r>
          </a:p>
          <a:p>
            <a:pPr lvl="1" eaLnBrk="1" hangingPunct="1">
              <a:defRPr/>
            </a:pPr>
            <a:r>
              <a:rPr lang="is-IS" dirty="0" smtClean="0"/>
              <a:t>Hámarksgreiðsla tekur mið af greiðslum síðustu mánaða.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s-IS" dirty="0"/>
          </a:p>
          <a:p>
            <a:pPr eaLnBrk="1" hangingPunct="1">
              <a:defRPr/>
            </a:pPr>
            <a:endParaRPr lang="is-IS" dirty="0" smtClean="0"/>
          </a:p>
          <a:p>
            <a:pPr eaLnBrk="1" hangingPunct="1">
              <a:defRPr/>
            </a:pPr>
            <a:endParaRPr lang="is-IS" dirty="0" smtClean="0"/>
          </a:p>
          <a:p>
            <a:pPr eaLnBrk="1" hangingPunct="1">
              <a:defRPr/>
            </a:pP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s-IS" smtClean="0">
                <a:solidFill>
                  <a:schemeClr val="tx1"/>
                </a:solidFill>
              </a:rPr>
              <a:t>Greiðslumark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is-IS" dirty="0" err="1"/>
              <a:t>Greiðslumark</a:t>
            </a:r>
            <a:r>
              <a:rPr lang="en-US" altLang="is-IS" dirty="0"/>
              <a:t> – </a:t>
            </a:r>
            <a:r>
              <a:rPr lang="en-US" altLang="is-IS" dirty="0" err="1"/>
              <a:t>sú</a:t>
            </a:r>
            <a:r>
              <a:rPr lang="en-US" altLang="is-IS" dirty="0"/>
              <a:t> </a:t>
            </a:r>
            <a:r>
              <a:rPr lang="en-US" altLang="is-IS" dirty="0" err="1" smtClean="0"/>
              <a:t>upphæð</a:t>
            </a:r>
            <a:r>
              <a:rPr lang="en-US" altLang="is-IS" dirty="0" smtClean="0"/>
              <a:t> </a:t>
            </a:r>
            <a:r>
              <a:rPr lang="en-US" altLang="is-IS" dirty="0" err="1" smtClean="0"/>
              <a:t>sem</a:t>
            </a:r>
            <a:r>
              <a:rPr lang="en-US" altLang="is-IS" dirty="0" smtClean="0"/>
              <a:t> </a:t>
            </a:r>
            <a:r>
              <a:rPr lang="en-US" altLang="is-IS" dirty="0" err="1"/>
              <a:t>einstaklingur</a:t>
            </a:r>
            <a:r>
              <a:rPr lang="en-US" altLang="is-IS" dirty="0"/>
              <a:t> </a:t>
            </a:r>
            <a:r>
              <a:rPr lang="en-US" altLang="is-IS" dirty="0" err="1"/>
              <a:t>getur</a:t>
            </a:r>
            <a:r>
              <a:rPr lang="en-US" altLang="is-IS" dirty="0"/>
              <a:t> </a:t>
            </a:r>
            <a:r>
              <a:rPr lang="en-US" altLang="is-IS" dirty="0" err="1" smtClean="0"/>
              <a:t>mest</a:t>
            </a:r>
            <a:r>
              <a:rPr lang="en-US" altLang="is-IS" dirty="0" smtClean="0"/>
              <a:t> </a:t>
            </a:r>
            <a:r>
              <a:rPr lang="en-US" altLang="is-IS" dirty="0" err="1" smtClean="0"/>
              <a:t>þurft</a:t>
            </a:r>
            <a:r>
              <a:rPr lang="en-US" altLang="is-IS" dirty="0" smtClean="0"/>
              <a:t> </a:t>
            </a:r>
            <a:r>
              <a:rPr lang="en-US" altLang="is-IS" dirty="0" err="1"/>
              <a:t>að</a:t>
            </a:r>
            <a:r>
              <a:rPr lang="en-US" altLang="is-IS" dirty="0"/>
              <a:t> </a:t>
            </a:r>
            <a:r>
              <a:rPr lang="en-US" altLang="is-IS" dirty="0" err="1"/>
              <a:t>greiða</a:t>
            </a:r>
            <a:r>
              <a:rPr lang="en-US" altLang="is-IS" dirty="0"/>
              <a:t> </a:t>
            </a:r>
            <a:r>
              <a:rPr lang="en-US" altLang="is-IS" dirty="0" err="1"/>
              <a:t>fyrir</a:t>
            </a:r>
            <a:r>
              <a:rPr lang="en-US" altLang="is-IS" dirty="0"/>
              <a:t> </a:t>
            </a:r>
            <a:r>
              <a:rPr lang="en-US" altLang="is-IS" dirty="0" err="1"/>
              <a:t>heilbrigðisþjónustu</a:t>
            </a:r>
            <a:r>
              <a:rPr lang="en-US" altLang="is-IS" dirty="0"/>
              <a:t> í </a:t>
            </a:r>
            <a:r>
              <a:rPr lang="en-US" altLang="is-IS" dirty="0" err="1"/>
              <a:t>mánuðinum</a:t>
            </a:r>
            <a:r>
              <a:rPr lang="en-US" altLang="is-IS" dirty="0"/>
              <a:t>. </a:t>
            </a:r>
            <a:endParaRPr lang="en-US" altLang="is-IS" dirty="0" smtClean="0"/>
          </a:p>
          <a:p>
            <a:pPr eaLnBrk="1" hangingPunct="1">
              <a:defRPr/>
            </a:pPr>
            <a:r>
              <a:rPr lang="is-IS" u="sng" dirty="0" smtClean="0"/>
              <a:t>Lágmarksgreiðsla</a:t>
            </a:r>
            <a:r>
              <a:rPr lang="is-IS" dirty="0" smtClean="0"/>
              <a:t> </a:t>
            </a:r>
          </a:p>
          <a:p>
            <a:pPr lvl="1" eaLnBrk="1" hangingPunct="1">
              <a:defRPr/>
            </a:pPr>
            <a:r>
              <a:rPr lang="is-IS" dirty="0" smtClean="0"/>
              <a:t>ALM 4.100,-</a:t>
            </a:r>
          </a:p>
          <a:p>
            <a:pPr lvl="1" eaLnBrk="1" hangingPunct="1">
              <a:defRPr/>
            </a:pPr>
            <a:r>
              <a:rPr lang="is-IS" dirty="0" smtClean="0"/>
              <a:t>AÐR </a:t>
            </a:r>
            <a:r>
              <a:rPr lang="is-IS" dirty="0"/>
              <a:t>2.733,-</a:t>
            </a:r>
          </a:p>
          <a:p>
            <a:pPr lvl="1" eaLnBrk="1" hangingPunct="1">
              <a:defRPr/>
            </a:pPr>
            <a:r>
              <a:rPr lang="is-IS" dirty="0" smtClean="0"/>
              <a:t>Greitt er að lágmarksgreiðslu í </a:t>
            </a:r>
            <a:r>
              <a:rPr lang="is-IS" dirty="0"/>
              <a:t>hverjum </a:t>
            </a:r>
            <a:r>
              <a:rPr lang="is-IS" dirty="0" smtClean="0"/>
              <a:t>mánuði hjá þeim sem eru komnir upp í hámark. Eftir að þeirri greiðslu er náð, greiðir einstaklingur ekki meira fyrir heilbrigðisþjónustu það sem eftir er mánaðar.</a:t>
            </a:r>
            <a:endParaRPr lang="en-US" dirty="0"/>
          </a:p>
          <a:p>
            <a:pPr eaLnBrk="1" hangingPunct="1">
              <a:defRPr/>
            </a:pPr>
            <a:r>
              <a:rPr lang="is-IS" dirty="0" smtClean="0"/>
              <a:t>Í byrjun hvers mánaðar hækkar greiðslumark um lágmarksgreiðslu - 2.733 </a:t>
            </a:r>
            <a:r>
              <a:rPr lang="is-IS" dirty="0"/>
              <a:t>kr. / 4.100 kr.</a:t>
            </a:r>
            <a:endParaRPr lang="is-I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is-IS" dirty="0" smtClean="0"/>
              <a:t>Ef engin heilbrigðisþjónusta er notuð í einhverja mánuði hækkar greiðslumark í byrjun hvers mánaðar um lágmarksgreiðslu.</a:t>
            </a:r>
            <a:br>
              <a:rPr lang="is-I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Gjaldskrá GÞK</a:t>
            </a:r>
          </a:p>
        </p:txBody>
      </p:sp>
      <p:sp>
        <p:nvSpPr>
          <p:cNvPr id="25603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s-IS" altLang="is-I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s-IS" smtClean="0"/>
              <a:t>Dæmi um greiðslur almenns einstaklings</a:t>
            </a:r>
            <a:br>
              <a:rPr lang="en-US" altLang="is-IS" smtClean="0"/>
            </a:br>
            <a:endParaRPr lang="en-US" altLang="is-I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2275" y="1295400"/>
          <a:ext cx="8380413" cy="45815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89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2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46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439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822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r>
                        <a:rPr lang="is-IS" sz="1400" dirty="0" smtClean="0"/>
                        <a:t>ímabil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400" dirty="0" smtClean="0"/>
                        <a:t>Staða í upphafi mánaðar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Heildarkstn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Heilbr.þj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90 % 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Raungreiðsla</a:t>
                      </a: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sj</a:t>
                      </a:r>
                      <a:r>
                        <a:rPr lang="is-IS" sz="1400" dirty="0" err="1" smtClean="0"/>
                        <a:t>úkratr</a:t>
                      </a:r>
                      <a:r>
                        <a:rPr lang="is-IS" sz="1400" dirty="0" smtClean="0"/>
                        <a:t>.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Greiðsla</a:t>
                      </a:r>
                      <a:r>
                        <a:rPr lang="en-US" sz="1400" dirty="0" smtClean="0"/>
                        <a:t> S</a:t>
                      </a:r>
                      <a:r>
                        <a:rPr lang="is-IS" sz="1400" dirty="0" smtClean="0"/>
                        <a:t>Í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Staða</a:t>
                      </a:r>
                      <a:r>
                        <a:rPr lang="en-US" sz="1400" baseline="0" dirty="0" smtClean="0"/>
                        <a:t> í </a:t>
                      </a:r>
                      <a:r>
                        <a:rPr lang="en-US" sz="1400" baseline="0" dirty="0" err="1" smtClean="0"/>
                        <a:t>lok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mánaðar</a:t>
                      </a:r>
                      <a:endParaRPr lang="en-US" sz="14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Jan</a:t>
                      </a:r>
                      <a:r>
                        <a:rPr lang="is-IS" sz="1200" dirty="0" smtClean="0"/>
                        <a:t>úar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24.600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6.600 kr. 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Febr</a:t>
                      </a:r>
                      <a:r>
                        <a:rPr lang="is-IS" sz="1200" dirty="0" smtClean="0"/>
                        <a:t>úar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10.700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4.500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4.500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6.200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Mars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10.300</a:t>
                      </a:r>
                      <a:r>
                        <a:rPr lang="en-US" sz="1200" baseline="0" dirty="0" smtClean="0"/>
                        <a:t> kr. 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25.000</a:t>
                      </a:r>
                      <a:r>
                        <a:rPr lang="en-US" sz="1200" baseline="0" dirty="0" smtClean="0"/>
                        <a:t> kr. 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22.500 kr. 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10.300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14.700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Apr</a:t>
                      </a:r>
                      <a:r>
                        <a:rPr lang="is-IS" sz="1200" dirty="0" smtClean="0"/>
                        <a:t>íl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4.100 kr</a:t>
                      </a:r>
                      <a:r>
                        <a:rPr lang="en-US" sz="1200" baseline="0" dirty="0" smtClean="0"/>
                        <a:t>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36.000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35.900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</a:t>
                      </a:r>
                      <a:r>
                        <a:rPr lang="is-IS" sz="1200" dirty="0" smtClean="0"/>
                        <a:t>í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4.100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</a:t>
                      </a:r>
                      <a:r>
                        <a:rPr lang="is-IS" sz="1200" dirty="0" smtClean="0"/>
                        <a:t>úní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8.200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40.000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36.000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8.200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31.800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r>
                        <a:rPr lang="en-US" sz="1200" baseline="0" dirty="0" smtClean="0"/>
                        <a:t> kr.</a:t>
                      </a:r>
                      <a:endParaRPr lang="en-US" sz="1200" b="1" dirty="0"/>
                    </a:p>
                  </a:txBody>
                  <a:tcPr marL="68584" marR="68584" marT="34293" marB="34293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z="2800" smtClean="0"/>
              <a:t>Tilvísunarkerfi fyrir börn 1. maí 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s-IS" altLang="is-IS" sz="2400" smtClean="0"/>
              <a:t>Börn greiða ekkert fyrir þjálfun ef þau eru með tilvísun.</a:t>
            </a:r>
          </a:p>
          <a:p>
            <a:pPr lvl="1" eaLnBrk="1" hangingPunct="1"/>
            <a:r>
              <a:rPr lang="is-IS" altLang="is-IS" sz="2400" smtClean="0"/>
              <a:t>Beiðni um þjálfun er ígildi tilvísunar</a:t>
            </a:r>
          </a:p>
          <a:p>
            <a:pPr lvl="1" eaLnBrk="1" hangingPunct="1"/>
            <a:r>
              <a:rPr lang="is-IS" altLang="is-IS" sz="2400" smtClean="0"/>
              <a:t>Börn með umönnunarbætur og börn undir tveggja ára greiða ekkert gjald fyrir þjálfun.  </a:t>
            </a:r>
          </a:p>
          <a:p>
            <a:pPr lvl="2" eaLnBrk="1" hangingPunct="1"/>
            <a:r>
              <a:rPr lang="is-IS" altLang="is-IS" sz="2400" smtClean="0"/>
              <a:t>Samt sem áður skilyrði að fyrir liggi beiðni um þjálfun.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z="2800" smtClean="0"/>
              <a:t>Tilvísunarkerfi fyrir börn 1. maí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s-IS" altLang="is-IS" smtClean="0"/>
              <a:t>Almennt skilyrði fyrir greiðsluþátttöku í þjálfun er að fyrir liggi beiðni um þjálfun. Undantekning á þessu eru 6 skipti á ári í sjúkraþjálfun sem heimild er fyrir án skriflegrar beiðni. </a:t>
            </a:r>
          </a:p>
          <a:p>
            <a:pPr lvl="2" eaLnBrk="1" hangingPunct="1"/>
            <a:r>
              <a:rPr lang="is-IS" altLang="is-IS" smtClean="0"/>
              <a:t>Þá greiða börn 30% af heildarupphæð reiknings</a:t>
            </a:r>
          </a:p>
          <a:p>
            <a:pPr lvl="1" eaLnBrk="1" hangingPunct="1"/>
            <a:r>
              <a:rPr lang="is-IS" altLang="is-IS" smtClean="0"/>
              <a:t>Sömu reglur og áður um greiðsluþátttöku SÍ vegna talþjálfunar</a:t>
            </a:r>
          </a:p>
          <a:p>
            <a:pPr lvl="2" eaLnBrk="1" hangingPunct="1"/>
            <a:r>
              <a:rPr lang="is-IS" altLang="is-IS" smtClean="0"/>
              <a:t>Einstaklingar verða að uppfylla þau skilyrði sem gerð eru til greiðsluþátttöku SÍ samkvæmt samningi SÍ og talmeinafræðinga.</a:t>
            </a:r>
          </a:p>
          <a:p>
            <a:pPr marL="0" indent="0">
              <a:buFont typeface="Wingdings" pitchFamily="2" charset="2"/>
              <a:buNone/>
            </a:pPr>
            <a:endParaRPr lang="is-IS" altLang="is-I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000375"/>
            <a:ext cx="7886700" cy="993775"/>
          </a:xfrm>
        </p:spPr>
        <p:txBody>
          <a:bodyPr/>
          <a:lstStyle/>
          <a:p>
            <a:pPr eaLnBrk="1" hangingPunct="1"/>
            <a:r>
              <a:rPr lang="is-IS" altLang="is-IS" smtClean="0"/>
              <a:t>Hugtök og orðskýringar í greiðsluþátttökukerfi</a:t>
            </a:r>
          </a:p>
        </p:txBody>
      </p:sp>
      <p:sp>
        <p:nvSpPr>
          <p:cNvPr id="3277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s-IS" altLang="is-I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Dæmi: </a:t>
            </a:r>
            <a:br>
              <a:rPr lang="is-IS" altLang="is-IS" smtClean="0"/>
            </a:br>
            <a:endParaRPr lang="is-IS" altLang="is-IS" smtClean="0"/>
          </a:p>
        </p:txBody>
      </p:sp>
      <p:sp>
        <p:nvSpPr>
          <p:cNvPr id="34819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s-IS" altLang="is-I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z="2800" smtClean="0"/>
              <a:t>Hvað er nýtt greiðsluþátttökukerfi?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s-IS" altLang="is-IS" sz="2400" smtClean="0"/>
              <a:t>Markmiðið með nýju greiðsluþátttökukerfi er að lækka útgjöld þeirra einstaklinga sem þurfa mikið á heilbrigðisþjónustu að halda og hafa greitt háar fjárhæðir fyrir þá þjónustu</a:t>
            </a:r>
          </a:p>
          <a:p>
            <a:pPr lvl="1" eaLnBrk="1" hangingPunct="1"/>
            <a:r>
              <a:rPr lang="is-IS" altLang="is-IS" sz="2400" smtClean="0"/>
              <a:t>Kerfinu er ætlað að létta byrðum af þeim sem í núverandi kerfi bera mestan kostnað en þeir sem minnst hafa greitt munu borga meira en áður. </a:t>
            </a:r>
          </a:p>
          <a:p>
            <a:endParaRPr lang="is-IS" altLang="is-I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mtClean="0"/>
              <a:t>Einstaklingur sem fer í axlaraðgerð + 10 tíma í sjúkraþjálfun.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altLang="is-IS" sz="1800" smtClean="0"/>
              <a:t>Núverandi kerfi.</a:t>
            </a:r>
          </a:p>
          <a:p>
            <a:pPr lvl="1"/>
            <a:r>
              <a:rPr lang="is-IS" altLang="is-IS" sz="1800" smtClean="0"/>
              <a:t>35.200 kr. fyrir aðgerð</a:t>
            </a:r>
          </a:p>
          <a:p>
            <a:pPr lvl="1"/>
            <a:r>
              <a:rPr lang="is-IS" altLang="is-IS" sz="1800" smtClean="0"/>
              <a:t>54.325 kr. fyrir 10 tíma í sjúkraþjálfun</a:t>
            </a:r>
          </a:p>
          <a:p>
            <a:pPr lvl="1"/>
            <a:r>
              <a:rPr lang="is-IS" altLang="is-IS" sz="1800" smtClean="0"/>
              <a:t>Samtals: 89.525 kr.</a:t>
            </a:r>
          </a:p>
          <a:p>
            <a:pPr lvl="1"/>
            <a:endParaRPr lang="is-IS" altLang="is-IS" sz="1800" smtClean="0"/>
          </a:p>
          <a:p>
            <a:r>
              <a:rPr lang="is-IS" altLang="is-IS" sz="1800" smtClean="0"/>
              <a:t>GÞK</a:t>
            </a:r>
          </a:p>
          <a:p>
            <a:pPr lvl="1"/>
            <a:r>
              <a:rPr lang="is-IS" altLang="is-IS" sz="1800" smtClean="0"/>
              <a:t>Maí - Hámarksgjald fyrir aðgerð 24.600 kr.</a:t>
            </a:r>
          </a:p>
          <a:p>
            <a:pPr lvl="2"/>
            <a:r>
              <a:rPr lang="is-IS" altLang="is-IS" sz="1600" smtClean="0"/>
              <a:t>3 tímar í sjúkraþjálfun í sama mánuði og aðgerð – 0 kr.</a:t>
            </a:r>
          </a:p>
          <a:p>
            <a:pPr lvl="1"/>
            <a:r>
              <a:rPr lang="is-IS" altLang="is-IS" sz="1800" smtClean="0"/>
              <a:t>Júní – 4 tímar í sjúkraþjálfun</a:t>
            </a:r>
          </a:p>
          <a:p>
            <a:pPr lvl="2"/>
            <a:r>
              <a:rPr lang="is-IS" altLang="is-IS" sz="1600" smtClean="0"/>
              <a:t>4.100 kr. fyrir fyrsta tímann, síðan ekkert gjald.</a:t>
            </a:r>
          </a:p>
          <a:p>
            <a:pPr lvl="1"/>
            <a:r>
              <a:rPr lang="is-IS" altLang="is-IS" sz="1800" smtClean="0"/>
              <a:t>Júlí – 3 tímar í sjúkraþjálfun</a:t>
            </a:r>
          </a:p>
          <a:p>
            <a:pPr lvl="2"/>
            <a:r>
              <a:rPr lang="is-IS" altLang="is-IS" sz="1600" smtClean="0"/>
              <a:t>4.100 kr. fyrir fyrsta tímann, síðan ekkert gjald.</a:t>
            </a:r>
          </a:p>
          <a:p>
            <a:pPr lvl="1"/>
            <a:r>
              <a:rPr lang="is-IS" altLang="is-IS" sz="1800" smtClean="0"/>
              <a:t>Samtals: 32.800 kr.</a:t>
            </a:r>
          </a:p>
          <a:p>
            <a:pPr lvl="2"/>
            <a:endParaRPr lang="is-IS" altLang="is-IS" sz="1800" smtClean="0"/>
          </a:p>
          <a:p>
            <a:pPr lvl="1"/>
            <a:endParaRPr lang="is-IS" altLang="is-IS" smtClean="0"/>
          </a:p>
          <a:p>
            <a:pPr lvl="1"/>
            <a:endParaRPr lang="is-IS" altLang="is-I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73063" y="2422525"/>
            <a:ext cx="7886700" cy="993775"/>
          </a:xfrm>
        </p:spPr>
        <p:txBody>
          <a:bodyPr/>
          <a:lstStyle/>
          <a:p>
            <a:pPr algn="ctr" eaLnBrk="1" hangingPunct="1"/>
            <a:r>
              <a:rPr lang="is-IS" altLang="is-IS" smtClean="0"/>
              <a:t>Spurningar?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s-IS" altLang="is-I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z="2800" smtClean="0"/>
              <a:t>Greiðsluþátttökukerfi (GÞK)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is-IS" altLang="is-IS" dirty="0" smtClean="0"/>
              <a:t>2016 - greiddu 45 þús. einstaklingar /fjölskyldur &gt; 80 þús. á ári fyrir heilbrigðisþjónustu</a:t>
            </a:r>
          </a:p>
          <a:p>
            <a:pPr lvl="2">
              <a:defRPr/>
            </a:pPr>
            <a:r>
              <a:rPr lang="is-IS" altLang="is-IS" dirty="0" smtClean="0"/>
              <a:t>Í GÞK getur hámarksgreiðsla á einu ári hjá almennum einstakling mest orðið 69.700 kr.</a:t>
            </a:r>
          </a:p>
          <a:p>
            <a:pPr lvl="2">
              <a:defRPr/>
            </a:pPr>
            <a:r>
              <a:rPr lang="is-IS" altLang="is-IS" dirty="0" smtClean="0"/>
              <a:t>Hjá lífeyrisþegum, öryrkjum og börnum getur hámarksgreiðsla á einu ári mest orðið 46.463 kr.</a:t>
            </a:r>
          </a:p>
          <a:p>
            <a:pPr lvl="2">
              <a:defRPr/>
            </a:pPr>
            <a:r>
              <a:rPr lang="is-IS" altLang="is-IS" dirty="0" smtClean="0"/>
              <a:t>Börn eru að mestu gjaldfrjáls í nýju kerfi. </a:t>
            </a:r>
          </a:p>
          <a:p>
            <a:pPr marL="762000" lvl="2" indent="0">
              <a:buFont typeface="Wingdings" pitchFamily="2" charset="2"/>
              <a:buNone/>
              <a:defRPr/>
            </a:pPr>
            <a:endParaRPr lang="is-IS" alt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altLang="is-IS" sz="2800" smtClean="0"/>
              <a:t>Greiðsluþátttökukerfi (GÞK)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s-IS" altLang="is-IS" sz="2400" smtClean="0"/>
              <a:t>155 þúsund af 270 þús. einstaklingum/barnafjölskyldum munu greiða minna eða það sama fyrir heilbrigðisþjónustu í nýju kerfi samkvæmt áætlunum SÍ.</a:t>
            </a:r>
          </a:p>
          <a:p>
            <a:pPr lvl="1"/>
            <a:r>
              <a:rPr lang="is-IS" altLang="is-IS" sz="2400" smtClean="0"/>
              <a:t>115 þúsund munu borga meira í nýju kerfi samkvæmt áætlun SÍ.</a:t>
            </a:r>
          </a:p>
          <a:p>
            <a:endParaRPr lang="is-IS" altLang="is-I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z="2800" smtClean="0"/>
              <a:t>Hvað er nýtt greiðsluþátttökukerfi?</a:t>
            </a:r>
            <a:r>
              <a:rPr lang="is-IS" altLang="is-IS" smtClean="0"/>
              <a:t>	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s-IS" altLang="is-IS" sz="2400" dirty="0" smtClean="0"/>
              <a:t>Í nýju greiðsluþátttökukerfi (GÞK) mun enginn greiða meira en ákveðna hámarksfjárhæð í hverjum mánuði fyrir heilbrigðisþjónustu. </a:t>
            </a:r>
          </a:p>
          <a:p>
            <a:pPr eaLnBrk="1" hangingPunct="1">
              <a:defRPr/>
            </a:pPr>
            <a:r>
              <a:rPr lang="is-IS" altLang="is-IS" sz="2400" dirty="0" smtClean="0"/>
              <a:t>Í nýju greiðsluþátttökukerfi telja greiðslur sjúkratryggðra einstaklinga fyrir þjónustu vegna þjálfunar, læknishjálpar o.fl. saman upp í hámarksgjald.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s-IS" alt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Greiðslur sem gilda í greiðsluþátttökukerfi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s-IS" dirty="0" smtClean="0"/>
              <a:t>Heilsugæsluþjónusta</a:t>
            </a:r>
          </a:p>
          <a:p>
            <a:pPr eaLnBrk="1" hangingPunct="1">
              <a:defRPr/>
            </a:pPr>
            <a:r>
              <a:rPr lang="is-IS" dirty="0" smtClean="0"/>
              <a:t>Komur á sjúkrahús</a:t>
            </a:r>
          </a:p>
          <a:p>
            <a:pPr eaLnBrk="1" hangingPunct="1">
              <a:defRPr/>
            </a:pPr>
            <a:r>
              <a:rPr lang="is-IS" dirty="0" smtClean="0"/>
              <a:t>Komur til sérgreinalækna á sjúkrahúsum</a:t>
            </a:r>
          </a:p>
          <a:p>
            <a:pPr eaLnBrk="1" hangingPunct="1">
              <a:defRPr/>
            </a:pPr>
            <a:r>
              <a:rPr lang="is-IS" dirty="0" smtClean="0"/>
              <a:t>Komur til sérgreinalækna utan sjúkrahúsa</a:t>
            </a:r>
          </a:p>
          <a:p>
            <a:pPr eaLnBrk="1" hangingPunct="1">
              <a:defRPr/>
            </a:pPr>
            <a:r>
              <a:rPr lang="is-IS" dirty="0" smtClean="0"/>
              <a:t>Rannsóknir</a:t>
            </a:r>
          </a:p>
          <a:p>
            <a:pPr eaLnBrk="1" hangingPunct="1">
              <a:defRPr/>
            </a:pPr>
            <a:r>
              <a:rPr lang="is-IS" dirty="0" smtClean="0"/>
              <a:t>Geisla- og myndgreiningar</a:t>
            </a:r>
          </a:p>
          <a:p>
            <a:pPr eaLnBrk="1" hangingPunct="1">
              <a:defRPr/>
            </a:pPr>
            <a:r>
              <a:rPr lang="is-IS" dirty="0" smtClean="0"/>
              <a:t>Sálfræðiþjónusta barna 	</a:t>
            </a:r>
            <a:br>
              <a:rPr lang="is-IS" dirty="0" smtClean="0"/>
            </a:br>
            <a:endParaRPr lang="is-IS" dirty="0" smtClean="0"/>
          </a:p>
          <a:p>
            <a:pPr eaLnBrk="1" hangingPunct="1">
              <a:defRPr/>
            </a:pPr>
            <a:r>
              <a:rPr lang="is-IS" dirty="0" smtClean="0"/>
              <a:t>Greiðslur fyrir þjálfun</a:t>
            </a:r>
          </a:p>
          <a:p>
            <a:pPr lvl="1" eaLnBrk="1" hangingPunct="1">
              <a:defRPr/>
            </a:pPr>
            <a:r>
              <a:rPr lang="is-IS" dirty="0" smtClean="0"/>
              <a:t>Sjúkraþjálfun</a:t>
            </a:r>
          </a:p>
          <a:p>
            <a:pPr lvl="1" eaLnBrk="1" hangingPunct="1">
              <a:defRPr/>
            </a:pPr>
            <a:r>
              <a:rPr lang="is-IS" dirty="0" smtClean="0"/>
              <a:t>Talþjálfun</a:t>
            </a:r>
          </a:p>
          <a:p>
            <a:pPr lvl="1" eaLnBrk="1" hangingPunct="1">
              <a:defRPr/>
            </a:pPr>
            <a:r>
              <a:rPr lang="is-IS" dirty="0" smtClean="0"/>
              <a:t>Iðjuþjálfun</a:t>
            </a:r>
            <a:br>
              <a:rPr lang="is-IS" dirty="0" smtClean="0"/>
            </a:br>
            <a:endParaRPr lang="is-IS" dirty="0" smtClean="0"/>
          </a:p>
          <a:p>
            <a:pPr eaLnBrk="1" hangingPunct="1">
              <a:defRPr/>
            </a:pPr>
            <a:r>
              <a:rPr lang="is-IS" dirty="0" smtClean="0"/>
              <a:t>Meðferð húðsjúkdóma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Rauntímasamskipti og B2B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4525"/>
            <a:ext cx="7886700" cy="37766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s-IS" dirty="0"/>
              <a:t>GÞK gerir þá kröfu að samskipti SÍ og VHÞ séu í rauntíma (b2b</a:t>
            </a:r>
            <a:r>
              <a:rPr lang="is-IS" dirty="0" smtClean="0"/>
              <a:t>).</a:t>
            </a:r>
          </a:p>
          <a:p>
            <a:pPr eaLnBrk="1" hangingPunct="1">
              <a:defRPr/>
            </a:pPr>
            <a:r>
              <a:rPr lang="is-IS" dirty="0" smtClean="0"/>
              <a:t>Fyrstu mánuðina eftir gildistöku GÞK munu margir VHÞ ekki vera í rauntímasamskiptum og b2b samskiptum. </a:t>
            </a:r>
          </a:p>
          <a:p>
            <a:pPr eaLnBrk="1" hangingPunct="1">
              <a:defRPr/>
            </a:pPr>
            <a:r>
              <a:rPr lang="is-IS" dirty="0" smtClean="0"/>
              <a:t>Undantekning eru sjúkraþjálfarar sem eru í rauntímasamskiptum í b2b í gegnum Gagna.</a:t>
            </a:r>
          </a:p>
          <a:p>
            <a:pPr eaLnBrk="1" hangingPunct="1">
              <a:defRPr/>
            </a:pPr>
            <a:r>
              <a:rPr lang="is-IS" dirty="0" smtClean="0"/>
              <a:t>Aðrir þjónustuveitendur eru beðnir að senda reikninga mun oftar en áður, helst daglega.</a:t>
            </a:r>
          </a:p>
          <a:p>
            <a:pPr eaLnBrk="1" hangingPunct="1">
              <a:defRPr/>
            </a:pPr>
            <a:r>
              <a:rPr lang="is-IS" dirty="0"/>
              <a:t>Til þess að hægt sé að fara B2B </a:t>
            </a:r>
            <a:r>
              <a:rPr lang="is-IS" dirty="0" smtClean="0"/>
              <a:t>leiðina almennt </a:t>
            </a:r>
            <a:r>
              <a:rPr lang="is-IS" dirty="0"/>
              <a:t>þarf að vera fyrir hendi sólarhringsvöktun á tölvukerfum SÍ.</a:t>
            </a:r>
          </a:p>
          <a:p>
            <a:pPr lvl="1" eaLnBrk="1" hangingPunct="1">
              <a:defRPr/>
            </a:pPr>
            <a:r>
              <a:rPr lang="is-IS" dirty="0"/>
              <a:t>Sú þjónusta ekki í boði </a:t>
            </a:r>
            <a:r>
              <a:rPr lang="is-IS" dirty="0" smtClean="0"/>
              <a:t>í núverandi kerfi.</a:t>
            </a:r>
            <a:endParaRPr lang="is-I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Rauntímasamskipti og B2B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Skráningarform verður fyrir reikninga í Gagnagátt fyrir minni þjónustuveitendur í þjálfun. Eingöngu til að senda reikninga.</a:t>
            </a:r>
          </a:p>
          <a:p>
            <a:pPr lvl="1" eaLnBrk="1" hangingPunct="1"/>
            <a:r>
              <a:rPr lang="is-IS" altLang="is-IS" smtClean="0"/>
              <a:t>Þar munu koma fram rauntímaupplýsingar um hvað einstaklingur á að greiða fyrir þjónustu</a:t>
            </a:r>
          </a:p>
          <a:p>
            <a:pPr eaLnBrk="1" hangingPunct="1"/>
            <a:r>
              <a:rPr lang="is-IS" altLang="is-IS" smtClean="0"/>
              <a:t>Samhliða verður einnig tilbúið að hálfu SÍ að taka á móti b2b samskiptum vegna talþjálfunar og iðjuþjálfunar</a:t>
            </a:r>
          </a:p>
          <a:p>
            <a:pPr lvl="1" eaLnBrk="1" hangingPunct="1"/>
            <a:r>
              <a:rPr lang="is-IS" altLang="is-IS" smtClean="0"/>
              <a:t>Opnar á möguleika á að hafa samskipti í gegnum b2b kerfi eins og t.d. Gagna.</a:t>
            </a:r>
          </a:p>
          <a:p>
            <a:pPr eaLnBrk="1" hangingPunct="1"/>
            <a:r>
              <a:rPr lang="is-IS" altLang="is-IS" smtClean="0"/>
              <a:t>Hægt verður að sjá hvað einstaklingur á að greiða í nýju kerfi í Gagnagátt</a:t>
            </a:r>
          </a:p>
          <a:p>
            <a:pPr eaLnBrk="1" hangingPunct="1"/>
            <a:endParaRPr lang="is-IS" altLang="is-IS" smtClean="0"/>
          </a:p>
          <a:p>
            <a:pPr eaLnBrk="1" hangingPunct="1"/>
            <a:endParaRPr lang="is-IS" altLang="is-I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GÞK – Réttindagátt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s-IS" altLang="is-IS" smtClean="0"/>
              <a:t>Einstaklingar geta flett upp í Réttindagátt og séð þar hvað þeir eiga að greiða að hámarki fyrir heilbrigðisþjónustu í þeim mánuði sem er að líða.</a:t>
            </a:r>
          </a:p>
          <a:p>
            <a:pPr eaLnBrk="1" hangingPunct="1"/>
            <a:r>
              <a:rPr lang="is-IS" altLang="is-IS" smtClean="0">
                <a:hlinkClick r:id="rId2"/>
              </a:rPr>
              <a:t>www.sjukra.is</a:t>
            </a:r>
            <a:r>
              <a:rPr lang="is-IS" altLang="is-I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Osaka"/>
        <a:cs typeface=""/>
      </a:majorFont>
      <a:minorFont>
        <a:latin typeface="Verdana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is-I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is-I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2254</TotalTime>
  <Words>1355</Words>
  <Application>Microsoft Office PowerPoint</Application>
  <PresentationFormat>On-screen Show (4:3)</PresentationFormat>
  <Paragraphs>204</Paragraphs>
  <Slides>21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ＭＳ Ｐゴシック</vt:lpstr>
      <vt:lpstr>Verdana</vt:lpstr>
      <vt:lpstr>Osaka</vt:lpstr>
      <vt:lpstr>Wingdings</vt:lpstr>
      <vt:lpstr>Default Design</vt:lpstr>
      <vt:lpstr>Nýtt greiðsluþátttökukerfi</vt:lpstr>
      <vt:lpstr>Hvað er nýtt greiðsluþátttökukerfi?</vt:lpstr>
      <vt:lpstr>Greiðsluþátttökukerfi (GÞK)</vt:lpstr>
      <vt:lpstr>Greiðsluþátttökukerfi (GÞK)</vt:lpstr>
      <vt:lpstr>Hvað er nýtt greiðsluþátttökukerfi? </vt:lpstr>
      <vt:lpstr>Greiðslur sem gilda í greiðsluþátttökukerfi</vt:lpstr>
      <vt:lpstr>Rauntímasamskipti og B2B</vt:lpstr>
      <vt:lpstr>Rauntímasamskipti og B2B</vt:lpstr>
      <vt:lpstr>GÞK – Réttindagátt </vt:lpstr>
      <vt:lpstr>Hvað greiða einstaklingar í GÞK? </vt:lpstr>
      <vt:lpstr>Hvað greiða einstaklingar í GÞK?</vt:lpstr>
      <vt:lpstr>Hvað greiða einstaklingar í GTK? </vt:lpstr>
      <vt:lpstr>Greiðslumark</vt:lpstr>
      <vt:lpstr>Gjaldskrá GÞK</vt:lpstr>
      <vt:lpstr>Dæmi um greiðslur almenns einstaklings </vt:lpstr>
      <vt:lpstr>Tilvísunarkerfi fyrir börn 1. maí  </vt:lpstr>
      <vt:lpstr>Tilvísunarkerfi fyrir börn 1. maí </vt:lpstr>
      <vt:lpstr>Hugtök og orðskýringar í greiðsluþátttökukerfi</vt:lpstr>
      <vt:lpstr>Dæmi:  </vt:lpstr>
      <vt:lpstr>Einstaklingur sem fer í axlaraðgerð + 10 tíma í sjúkraþjálfun.</vt:lpstr>
      <vt:lpstr>Spurningar?</vt:lpstr>
    </vt:vector>
  </TitlesOfParts>
  <Company>.. 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 ..</dc:creator>
  <cp:lastModifiedBy>Notandi</cp:lastModifiedBy>
  <cp:revision>75</cp:revision>
  <dcterms:created xsi:type="dcterms:W3CDTF">2007-06-12T10:07:57Z</dcterms:created>
  <dcterms:modified xsi:type="dcterms:W3CDTF">2017-04-10T13:55:24Z</dcterms:modified>
</cp:coreProperties>
</file>